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6" r:id="rId10"/>
    <p:sldId id="277" r:id="rId11"/>
    <p:sldId id="279" r:id="rId12"/>
    <p:sldId id="280" r:id="rId13"/>
    <p:sldId id="275" r:id="rId14"/>
    <p:sldId id="278" r:id="rId15"/>
    <p:sldId id="285" r:id="rId16"/>
    <p:sldId id="286" r:id="rId17"/>
    <p:sldId id="287" r:id="rId18"/>
    <p:sldId id="288" r:id="rId19"/>
    <p:sldId id="289" r:id="rId20"/>
    <p:sldId id="290" r:id="rId21"/>
    <p:sldId id="284" r:id="rId22"/>
    <p:sldId id="281" r:id="rId23"/>
    <p:sldId id="282" r:id="rId24"/>
    <p:sldId id="283" r:id="rId25"/>
    <p:sldId id="266" r:id="rId26"/>
    <p:sldId id="272" r:id="rId27"/>
    <p:sldId id="273" r:id="rId28"/>
  </p:sldIdLst>
  <p:sldSz cx="9144000" cy="6858000" type="screen4x3"/>
  <p:notesSz cx="7077075" cy="9004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47" autoAdjust="0"/>
  </p:normalViewPr>
  <p:slideViewPr>
    <p:cSldViewPr>
      <p:cViewPr varScale="1">
        <p:scale>
          <a:sx n="83" d="100"/>
          <a:sy n="83" d="100"/>
        </p:scale>
        <p:origin x="-144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179</c:v>
                </c:pt>
                <c:pt idx="1">
                  <c:v>150</c:v>
                </c:pt>
                <c:pt idx="2">
                  <c:v>158</c:v>
                </c:pt>
                <c:pt idx="3">
                  <c:v>157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Management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4"/>
                <c:pt idx="0">
                  <c:v>Fall 2009</c:v>
                </c:pt>
                <c:pt idx="1">
                  <c:v>Fall 2010</c:v>
                </c:pt>
                <c:pt idx="2">
                  <c:v>Fall 2011</c:v>
                </c:pt>
                <c:pt idx="3">
                  <c:v>Fall 2012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51</c:v>
                </c:pt>
                <c:pt idx="1">
                  <c:v>38</c:v>
                </c:pt>
                <c:pt idx="2">
                  <c:v>39</c:v>
                </c:pt>
                <c:pt idx="3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4616704"/>
        <c:axId val="104618240"/>
      </c:barChart>
      <c:catAx>
        <c:axId val="104616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04618240"/>
        <c:crosses val="autoZero"/>
        <c:auto val="1"/>
        <c:lblAlgn val="ctr"/>
        <c:lblOffset val="100"/>
        <c:noMultiLvlLbl val="0"/>
      </c:catAx>
      <c:valAx>
        <c:axId val="104618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616704"/>
        <c:crosses val="autoZero"/>
        <c:crossBetween val="between"/>
      </c:valAx>
      <c:spPr>
        <a:solidFill>
          <a:schemeClr val="bg1">
            <a:alpha val="60000"/>
          </a:schemeClr>
        </a:solidFill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Minors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Flight</c:v>
                </c:pt>
                <c:pt idx="1">
                  <c:v>Management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>
        <a:alpha val="60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tif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image" Target="../media/image24.tif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BA4A3-8951-4089-92B3-E546EC87DA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/>
      <dgm:spPr/>
    </dgm:pt>
    <dgm:pt modelId="{62593F4C-9F54-4A64-A470-BA98C0F7EBD2}" type="pres">
      <dgm:prSet presAssocID="{90ABA4A3-8951-4089-92B3-E546EC87DA48}" presName="linearFlow" presStyleCnt="0">
        <dgm:presLayoutVars>
          <dgm:dir/>
          <dgm:resizeHandles val="exact"/>
        </dgm:presLayoutVars>
      </dgm:prSet>
      <dgm:spPr/>
    </dgm:pt>
  </dgm:ptLst>
  <dgm:cxnLst>
    <dgm:cxn modelId="{44AD626E-DC0F-4269-9B7C-B1B051DF0FEC}" type="presOf" srcId="{90ABA4A3-8951-4089-92B3-E546EC87DA48}" destId="{62593F4C-9F54-4A64-A470-BA98C0F7EBD2}" srcOrd="0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63CE9-B7FA-4107-9644-1883EB6EAEF5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B41158-E838-4AB5-93FA-18CD92370075}">
      <dgm:prSet phldrT="[Text]"/>
      <dgm:spPr/>
      <dgm:t>
        <a:bodyPr/>
        <a:lstStyle/>
        <a:p>
          <a:r>
            <a:rPr lang="en-US" dirty="0" smtClean="0"/>
            <a:t>Plane and Pilot Magazine</a:t>
          </a:r>
          <a:endParaRPr lang="en-US" dirty="0"/>
        </a:p>
      </dgm:t>
    </dgm:pt>
    <dgm:pt modelId="{9014D2D0-D1D6-4193-9A17-BDF6F11A19DB}" type="parTrans" cxnId="{93FCADB9-7C81-489B-910A-F5826DB6646D}">
      <dgm:prSet/>
      <dgm:spPr/>
      <dgm:t>
        <a:bodyPr/>
        <a:lstStyle/>
        <a:p>
          <a:endParaRPr lang="en-US"/>
        </a:p>
      </dgm:t>
    </dgm:pt>
    <dgm:pt modelId="{DA198367-9810-4337-9830-B639479D85B4}" type="sibTrans" cxnId="{93FCADB9-7C81-489B-910A-F5826DB6646D}">
      <dgm:prSet/>
      <dgm:spPr/>
      <dgm:t>
        <a:bodyPr/>
        <a:lstStyle/>
        <a:p>
          <a:endParaRPr lang="en-US"/>
        </a:p>
      </dgm:t>
    </dgm:pt>
    <dgm:pt modelId="{E37C5312-A7C9-454E-9204-FD6338941089}">
      <dgm:prSet phldrT="[Text]"/>
      <dgm:spPr/>
      <dgm:t>
        <a:bodyPr/>
        <a:lstStyle/>
        <a:p>
          <a:r>
            <a:rPr lang="en-US" dirty="0" smtClean="0"/>
            <a:t>AOPA Recognition</a:t>
          </a:r>
          <a:endParaRPr lang="en-US" dirty="0"/>
        </a:p>
      </dgm:t>
    </dgm:pt>
    <dgm:pt modelId="{A0F7E535-657C-4AB8-8F75-C972B2460002}" type="parTrans" cxnId="{8CB8BE08-37D4-4DCF-B4CE-38CD415C3400}">
      <dgm:prSet/>
      <dgm:spPr/>
      <dgm:t>
        <a:bodyPr/>
        <a:lstStyle/>
        <a:p>
          <a:endParaRPr lang="en-US"/>
        </a:p>
      </dgm:t>
    </dgm:pt>
    <dgm:pt modelId="{0B2D3CCB-7EF7-4632-B3AA-FAD8DB46E45E}" type="sibTrans" cxnId="{8CB8BE08-37D4-4DCF-B4CE-38CD415C3400}">
      <dgm:prSet/>
      <dgm:spPr/>
      <dgm:t>
        <a:bodyPr/>
        <a:lstStyle/>
        <a:p>
          <a:endParaRPr lang="en-US"/>
        </a:p>
      </dgm:t>
    </dgm:pt>
    <dgm:pt modelId="{51B897AC-2F35-43DC-A548-670C893DCF45}">
      <dgm:prSet phldrT="[Text]"/>
      <dgm:spPr/>
      <dgm:t>
        <a:bodyPr/>
        <a:lstStyle/>
        <a:p>
          <a:r>
            <a:rPr lang="en-US" dirty="0" err="1" smtClean="0"/>
            <a:t>Aerosim</a:t>
          </a:r>
          <a:r>
            <a:rPr lang="en-US" dirty="0" smtClean="0"/>
            <a:t> Spotlight</a:t>
          </a:r>
          <a:endParaRPr lang="en-US" dirty="0"/>
        </a:p>
      </dgm:t>
    </dgm:pt>
    <dgm:pt modelId="{37B5FAB6-D07D-41B4-BB85-DBB8200E1168}" type="parTrans" cxnId="{40296217-A3F0-42D8-A774-A1D078EFCA92}">
      <dgm:prSet/>
      <dgm:spPr/>
      <dgm:t>
        <a:bodyPr/>
        <a:lstStyle/>
        <a:p>
          <a:endParaRPr lang="en-US"/>
        </a:p>
      </dgm:t>
    </dgm:pt>
    <dgm:pt modelId="{B7A893C0-E1CC-4117-8081-C2B511CD47B0}" type="sibTrans" cxnId="{40296217-A3F0-42D8-A774-A1D078EFCA92}">
      <dgm:prSet/>
      <dgm:spPr/>
      <dgm:t>
        <a:bodyPr/>
        <a:lstStyle/>
        <a:p>
          <a:endParaRPr lang="en-US"/>
        </a:p>
      </dgm:t>
    </dgm:pt>
    <dgm:pt modelId="{9A66F9B1-B829-4E30-84D9-F005943AE9EA}" type="pres">
      <dgm:prSet presAssocID="{B5163CE9-B7FA-4107-9644-1883EB6EAE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6B87A4-F267-4C21-A321-0EA4DECEBF76}" type="pres">
      <dgm:prSet presAssocID="{ADB41158-E838-4AB5-93FA-18CD92370075}" presName="composite" presStyleCnt="0"/>
      <dgm:spPr/>
    </dgm:pt>
    <dgm:pt modelId="{0C08E6E3-4132-4F05-8D37-BA7AD439DD08}" type="pres">
      <dgm:prSet presAssocID="{ADB41158-E838-4AB5-93FA-18CD9237007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C5EC1-8DBB-470C-A4F9-D113685AE57B}" type="pres">
      <dgm:prSet presAssocID="{ADB41158-E838-4AB5-93FA-18CD92370075}" presName="rect2" presStyleLbl="fgImgPlace1" presStyleIdx="0" presStyleCnt="3" custScaleX="121233" custScaleY="165400" custLinFactNeighborX="-16607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8889" b="38889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93501CD4-6545-40F7-BDD7-C8F4F14E335C}" type="pres">
      <dgm:prSet presAssocID="{DA198367-9810-4337-9830-B639479D85B4}" presName="sibTrans" presStyleCnt="0"/>
      <dgm:spPr/>
    </dgm:pt>
    <dgm:pt modelId="{D8421CE8-05B7-4033-BA7D-73609CC932E7}" type="pres">
      <dgm:prSet presAssocID="{E37C5312-A7C9-454E-9204-FD6338941089}" presName="composite" presStyleCnt="0"/>
      <dgm:spPr/>
    </dgm:pt>
    <dgm:pt modelId="{229600F4-AF3B-4AA4-B598-D4FEB42B6F4F}" type="pres">
      <dgm:prSet presAssocID="{E37C5312-A7C9-454E-9204-FD6338941089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5A7E2-1681-433F-83B5-647F9508D37D}" type="pres">
      <dgm:prSet presAssocID="{E37C5312-A7C9-454E-9204-FD6338941089}" presName="rect2" presStyleLbl="fgImgPlace1" presStyleIdx="1" presStyleCnt="3" custScaleX="97666" custScaleY="101204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4438" b="24438"/>
          </a:stretch>
        </a:blipFill>
        <a:ln>
          <a:noFill/>
        </a:ln>
      </dgm:spPr>
      <dgm:t>
        <a:bodyPr/>
        <a:lstStyle/>
        <a:p>
          <a:endParaRPr lang="en-US"/>
        </a:p>
      </dgm:t>
    </dgm:pt>
    <dgm:pt modelId="{09C4CDA3-01B4-4B86-AC5A-BE71995400AC}" type="pres">
      <dgm:prSet presAssocID="{0B2D3CCB-7EF7-4632-B3AA-FAD8DB46E45E}" presName="sibTrans" presStyleCnt="0"/>
      <dgm:spPr/>
    </dgm:pt>
    <dgm:pt modelId="{558A9317-64BD-4DFD-95B7-6EBFAE3AFF43}" type="pres">
      <dgm:prSet presAssocID="{51B897AC-2F35-43DC-A548-670C893DCF45}" presName="composite" presStyleCnt="0"/>
      <dgm:spPr/>
    </dgm:pt>
    <dgm:pt modelId="{B3CB73F4-4C31-4858-897E-1C7A8E1EFCDA}" type="pres">
      <dgm:prSet presAssocID="{51B897AC-2F35-43DC-A548-670C893DCF45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093AC5-8B60-4B72-8FE0-A922FE60A0E3}" type="pres">
      <dgm:prSet presAssocID="{51B897AC-2F35-43DC-A548-670C893DCF45}" presName="rect2" presStyleLbl="fgImgPlace1" presStyleIdx="2" presStyleCnt="3" custScaleX="140429" custScaleY="181340" custLinFactNeighborX="-25142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4374" b="44374"/>
          </a:stretch>
        </a:blipFill>
        <a:ln>
          <a:noFill/>
        </a:ln>
      </dgm:spPr>
    </dgm:pt>
  </dgm:ptLst>
  <dgm:cxnLst>
    <dgm:cxn modelId="{2ABED3B2-4049-46E9-8B05-4789FE18509A}" type="presOf" srcId="{E37C5312-A7C9-454E-9204-FD6338941089}" destId="{229600F4-AF3B-4AA4-B598-D4FEB42B6F4F}" srcOrd="0" destOrd="0" presId="urn:microsoft.com/office/officeart/2008/layout/PictureStrips"/>
    <dgm:cxn modelId="{316B5CC9-E366-485E-B120-57D0941537C1}" type="presOf" srcId="{51B897AC-2F35-43DC-A548-670C893DCF45}" destId="{B3CB73F4-4C31-4858-897E-1C7A8E1EFCDA}" srcOrd="0" destOrd="0" presId="urn:microsoft.com/office/officeart/2008/layout/PictureStrips"/>
    <dgm:cxn modelId="{60C1135A-4A98-46FE-A6DD-00A50B23E5D5}" type="presOf" srcId="{B5163CE9-B7FA-4107-9644-1883EB6EAEF5}" destId="{9A66F9B1-B829-4E30-84D9-F005943AE9EA}" srcOrd="0" destOrd="0" presId="urn:microsoft.com/office/officeart/2008/layout/PictureStrips"/>
    <dgm:cxn modelId="{93FCADB9-7C81-489B-910A-F5826DB6646D}" srcId="{B5163CE9-B7FA-4107-9644-1883EB6EAEF5}" destId="{ADB41158-E838-4AB5-93FA-18CD92370075}" srcOrd="0" destOrd="0" parTransId="{9014D2D0-D1D6-4193-9A17-BDF6F11A19DB}" sibTransId="{DA198367-9810-4337-9830-B639479D85B4}"/>
    <dgm:cxn modelId="{8CB8BE08-37D4-4DCF-B4CE-38CD415C3400}" srcId="{B5163CE9-B7FA-4107-9644-1883EB6EAEF5}" destId="{E37C5312-A7C9-454E-9204-FD6338941089}" srcOrd="1" destOrd="0" parTransId="{A0F7E535-657C-4AB8-8F75-C972B2460002}" sibTransId="{0B2D3CCB-7EF7-4632-B3AA-FAD8DB46E45E}"/>
    <dgm:cxn modelId="{CABE61D8-3ACD-49E8-88DE-ED5603E9E068}" type="presOf" srcId="{ADB41158-E838-4AB5-93FA-18CD92370075}" destId="{0C08E6E3-4132-4F05-8D37-BA7AD439DD08}" srcOrd="0" destOrd="0" presId="urn:microsoft.com/office/officeart/2008/layout/PictureStrips"/>
    <dgm:cxn modelId="{40296217-A3F0-42D8-A774-A1D078EFCA92}" srcId="{B5163CE9-B7FA-4107-9644-1883EB6EAEF5}" destId="{51B897AC-2F35-43DC-A548-670C893DCF45}" srcOrd="2" destOrd="0" parTransId="{37B5FAB6-D07D-41B4-BB85-DBB8200E1168}" sibTransId="{B7A893C0-E1CC-4117-8081-C2B511CD47B0}"/>
    <dgm:cxn modelId="{C39ED1BB-B8FF-4D25-A467-7DD6C7CDE5A9}" type="presParOf" srcId="{9A66F9B1-B829-4E30-84D9-F005943AE9EA}" destId="{A66B87A4-F267-4C21-A321-0EA4DECEBF76}" srcOrd="0" destOrd="0" presId="urn:microsoft.com/office/officeart/2008/layout/PictureStrips"/>
    <dgm:cxn modelId="{7F8DE417-EB7A-4574-A9A5-4EEA94BB252F}" type="presParOf" srcId="{A66B87A4-F267-4C21-A321-0EA4DECEBF76}" destId="{0C08E6E3-4132-4F05-8D37-BA7AD439DD08}" srcOrd="0" destOrd="0" presId="urn:microsoft.com/office/officeart/2008/layout/PictureStrips"/>
    <dgm:cxn modelId="{044BDC6C-6723-497C-9769-A0EB3D64B28E}" type="presParOf" srcId="{A66B87A4-F267-4C21-A321-0EA4DECEBF76}" destId="{1A5C5EC1-8DBB-470C-A4F9-D113685AE57B}" srcOrd="1" destOrd="0" presId="urn:microsoft.com/office/officeart/2008/layout/PictureStrips"/>
    <dgm:cxn modelId="{8F8BEE89-7560-45CD-AC14-549ED3501355}" type="presParOf" srcId="{9A66F9B1-B829-4E30-84D9-F005943AE9EA}" destId="{93501CD4-6545-40F7-BDD7-C8F4F14E335C}" srcOrd="1" destOrd="0" presId="urn:microsoft.com/office/officeart/2008/layout/PictureStrips"/>
    <dgm:cxn modelId="{CA91D257-9BEB-4A96-B8F0-312D7E6257A6}" type="presParOf" srcId="{9A66F9B1-B829-4E30-84D9-F005943AE9EA}" destId="{D8421CE8-05B7-4033-BA7D-73609CC932E7}" srcOrd="2" destOrd="0" presId="urn:microsoft.com/office/officeart/2008/layout/PictureStrips"/>
    <dgm:cxn modelId="{7E901A0D-36A9-4852-9215-5B21FBEFDA49}" type="presParOf" srcId="{D8421CE8-05B7-4033-BA7D-73609CC932E7}" destId="{229600F4-AF3B-4AA4-B598-D4FEB42B6F4F}" srcOrd="0" destOrd="0" presId="urn:microsoft.com/office/officeart/2008/layout/PictureStrips"/>
    <dgm:cxn modelId="{9082D51A-3300-4A84-8ABB-8B7C16E6B40F}" type="presParOf" srcId="{D8421CE8-05B7-4033-BA7D-73609CC932E7}" destId="{2405A7E2-1681-433F-83B5-647F9508D37D}" srcOrd="1" destOrd="0" presId="urn:microsoft.com/office/officeart/2008/layout/PictureStrips"/>
    <dgm:cxn modelId="{3C15AD20-87EE-45C2-99F5-95A521239D42}" type="presParOf" srcId="{9A66F9B1-B829-4E30-84D9-F005943AE9EA}" destId="{09C4CDA3-01B4-4B86-AC5A-BE71995400AC}" srcOrd="3" destOrd="0" presId="urn:microsoft.com/office/officeart/2008/layout/PictureStrips"/>
    <dgm:cxn modelId="{268D26A1-6EAF-4A98-9AB8-7C0A7ADF105B}" type="presParOf" srcId="{9A66F9B1-B829-4E30-84D9-F005943AE9EA}" destId="{558A9317-64BD-4DFD-95B7-6EBFAE3AFF43}" srcOrd="4" destOrd="0" presId="urn:microsoft.com/office/officeart/2008/layout/PictureStrips"/>
    <dgm:cxn modelId="{2183D347-1D4C-49DD-B1B1-AE9247A0BF2F}" type="presParOf" srcId="{558A9317-64BD-4DFD-95B7-6EBFAE3AFF43}" destId="{B3CB73F4-4C31-4858-897E-1C7A8E1EFCDA}" srcOrd="0" destOrd="0" presId="urn:microsoft.com/office/officeart/2008/layout/PictureStrips"/>
    <dgm:cxn modelId="{69F2BA5D-64BE-43C5-86B9-E3EF6FA224C0}" type="presParOf" srcId="{558A9317-64BD-4DFD-95B7-6EBFAE3AFF43}" destId="{63093AC5-8B60-4B72-8FE0-A922FE60A0E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E6E3-4132-4F05-8D37-BA7AD439DD08}">
      <dsp:nvSpPr>
        <dsp:cNvPr id="0" name=""/>
        <dsp:cNvSpPr/>
      </dsp:nvSpPr>
      <dsp:spPr>
        <a:xfrm>
          <a:off x="797827" y="611886"/>
          <a:ext cx="2612469" cy="8163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97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Plane and Pilot Magazine</a:t>
          </a:r>
          <a:endParaRPr lang="en-US" sz="2200" kern="1200" dirty="0"/>
        </a:p>
      </dsp:txBody>
      <dsp:txXfrm>
        <a:off x="797827" y="611886"/>
        <a:ext cx="2612469" cy="816396"/>
      </dsp:txXfrm>
    </dsp:sp>
    <dsp:sp modelId="{1A5C5EC1-8DBB-470C-A4F9-D113685AE57B}">
      <dsp:nvSpPr>
        <dsp:cNvPr id="0" name=""/>
        <dsp:cNvSpPr/>
      </dsp:nvSpPr>
      <dsp:spPr>
        <a:xfrm>
          <a:off x="533398" y="213652"/>
          <a:ext cx="692819" cy="1417836"/>
        </a:xfrm>
        <a:prstGeom prst="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38889" b="38889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9600F4-AF3B-4AA4-B598-D4FEB42B6F4F}">
      <dsp:nvSpPr>
        <dsp:cNvPr id="0" name=""/>
        <dsp:cNvSpPr/>
      </dsp:nvSpPr>
      <dsp:spPr>
        <a:xfrm>
          <a:off x="764157" y="1848005"/>
          <a:ext cx="2612469" cy="8163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97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AOPA Recognition</a:t>
          </a:r>
          <a:endParaRPr lang="en-US" sz="2200" kern="1200" dirty="0"/>
        </a:p>
      </dsp:txBody>
      <dsp:txXfrm>
        <a:off x="764157" y="1848005"/>
        <a:ext cx="2612469" cy="816396"/>
      </dsp:txXfrm>
    </dsp:sp>
    <dsp:sp modelId="{2405A7E2-1681-433F-83B5-647F9508D37D}">
      <dsp:nvSpPr>
        <dsp:cNvPr id="0" name=""/>
        <dsp:cNvSpPr/>
      </dsp:nvSpPr>
      <dsp:spPr>
        <a:xfrm>
          <a:off x="661973" y="1724920"/>
          <a:ext cx="558139" cy="867537"/>
        </a:xfrm>
        <a:prstGeom prst="rect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24438" b="24438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CB73F4-4C31-4858-897E-1C7A8E1EFCDA}">
      <dsp:nvSpPr>
        <dsp:cNvPr id="0" name=""/>
        <dsp:cNvSpPr/>
      </dsp:nvSpPr>
      <dsp:spPr>
        <a:xfrm>
          <a:off x="825252" y="3224387"/>
          <a:ext cx="2612469" cy="8163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2973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Aerosim</a:t>
          </a:r>
          <a:r>
            <a:rPr lang="en-US" sz="2200" kern="1200" dirty="0" smtClean="0"/>
            <a:t> Spotlight</a:t>
          </a:r>
          <a:endParaRPr lang="en-US" sz="2200" kern="1200" dirty="0"/>
        </a:p>
      </dsp:txBody>
      <dsp:txXfrm>
        <a:off x="825252" y="3224387"/>
        <a:ext cx="2612469" cy="816396"/>
      </dsp:txXfrm>
    </dsp:sp>
    <dsp:sp modelId="{63093AC5-8B60-4B72-8FE0-A922FE60A0E3}">
      <dsp:nvSpPr>
        <dsp:cNvPr id="0" name=""/>
        <dsp:cNvSpPr/>
      </dsp:nvSpPr>
      <dsp:spPr>
        <a:xfrm>
          <a:off x="457197" y="2757833"/>
          <a:ext cx="802520" cy="1554476"/>
        </a:xfrm>
        <a:prstGeom prst="rect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44374" b="44374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D1EF3-0083-4C1B-A817-3468680FDB3B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BBDBA-E606-4992-A07D-23D2F0C03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84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F8607-937B-49A6-9E9B-1AE13A48E81C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77043"/>
            <a:ext cx="5661660" cy="40519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52522"/>
            <a:ext cx="3066733" cy="4502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99906-0C0B-4B8E-8311-3523484EF0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94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99906-0C0B-4B8E-8311-3523484EF0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4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772400" cy="1470025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sz="6600" dirty="0" smtClean="0"/>
              <a:t>Welcome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Aviation Advisory Board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April 19, 2013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7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Team Nationals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10 Students</a:t>
            </a:r>
          </a:p>
          <a:p>
            <a:r>
              <a:rPr lang="en-US" dirty="0" smtClean="0"/>
              <a:t>2 Staff</a:t>
            </a:r>
          </a:p>
          <a:p>
            <a:r>
              <a:rPr lang="en-US" dirty="0" smtClean="0"/>
              <a:t>CFI Chief Event Judge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967">
            <a:off x="527188" y="1950843"/>
            <a:ext cx="27432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648200"/>
            <a:ext cx="2377440" cy="1783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9" y="3537328"/>
            <a:ext cx="3657600" cy="2743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2352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Flight Certificate Program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Learning Institute for Fulfillment and Engagement (LIFE)</a:t>
            </a:r>
          </a:p>
          <a:p>
            <a:pPr lvl="1"/>
            <a:r>
              <a:rPr lang="en-US" dirty="0" smtClean="0"/>
              <a:t>New flight certificate program</a:t>
            </a:r>
          </a:p>
          <a:p>
            <a:pPr lvl="1"/>
            <a:r>
              <a:rPr lang="en-US" dirty="0" smtClean="0"/>
              <a:t>One year, 36 credits</a:t>
            </a:r>
          </a:p>
          <a:p>
            <a:pPr lvl="1"/>
            <a:r>
              <a:rPr lang="en-US" dirty="0" smtClean="0"/>
              <a:t>23 years of age with work experience</a:t>
            </a:r>
            <a:endParaRPr lang="en-US" dirty="0"/>
          </a:p>
        </p:txBody>
      </p:sp>
      <p:pic>
        <p:nvPicPr>
          <p:cNvPr id="3074" name="Picture 2" descr="C:\Documents and Settings\KBruggen.DBQ\Local Settings\Temporary Internet Files\Content.IE5\H98SNL0D\MP9004225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43400"/>
            <a:ext cx="3251200" cy="2166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7402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Inbound Class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75389550"/>
              </p:ext>
            </p:extLst>
          </p:nvPr>
        </p:nvGraphicFramePr>
        <p:xfrm>
          <a:off x="457200" y="2743200"/>
          <a:ext cx="4550093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21143"/>
                <a:gridCol w="1009650"/>
                <a:gridCol w="1009650"/>
                <a:gridCol w="100965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+/-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Applied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Accepted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Campus Visits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Deposits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Inquiries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1975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329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149067480"/>
              </p:ext>
            </p:extLst>
          </p:nvPr>
        </p:nvGraphicFramePr>
        <p:xfrm>
          <a:off x="1752600" y="5562600"/>
          <a:ext cx="3048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Content Placeholder 1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883321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7326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63793348"/>
              </p:ext>
            </p:extLst>
          </p:nvPr>
        </p:nvGraphicFramePr>
        <p:xfrm>
          <a:off x="1066800" y="1600200"/>
          <a:ext cx="6934200" cy="4820920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54102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Scholarship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Blue Skies Over Dubuque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       300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Rebholz Aviation Scholarship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J. Andrew </a:t>
                      </a:r>
                      <a:r>
                        <a:rPr lang="en-US" dirty="0" err="1" smtClean="0"/>
                        <a:t>Bestor</a:t>
                      </a:r>
                      <a:r>
                        <a:rPr lang="en-US" dirty="0" smtClean="0"/>
                        <a:t> Prize for Aviation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Welu</a:t>
                      </a:r>
                      <a:r>
                        <a:rPr lang="en-US" dirty="0" smtClean="0"/>
                        <a:t> Printing Company Scholarship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Scott W. Blackmon</a:t>
                      </a:r>
                      <a:r>
                        <a:rPr lang="en-US" baseline="0" dirty="0" smtClean="0"/>
                        <a:t> Memorial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David </a:t>
                      </a:r>
                      <a:r>
                        <a:rPr lang="en-US" dirty="0" err="1" smtClean="0"/>
                        <a:t>Dodds</a:t>
                      </a:r>
                      <a:r>
                        <a:rPr lang="en-US" dirty="0" smtClean="0"/>
                        <a:t> Memorial Aviation Scholarship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Cessna Foundation (3)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Gordon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Kibby</a:t>
                      </a:r>
                      <a:r>
                        <a:rPr lang="en-US" baseline="0" dirty="0" smtClean="0"/>
                        <a:t> (NATA) Scholarship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Captain A. J. </a:t>
                      </a:r>
                      <a:r>
                        <a:rPr lang="en-US" dirty="0" err="1" smtClean="0"/>
                        <a:t>Metelak</a:t>
                      </a:r>
                      <a:r>
                        <a:rPr lang="en-US" dirty="0" smtClean="0"/>
                        <a:t> Memorial Scholarship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AOPA Scholarship (2)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Grant Vogt Memorial Scholarship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2"/>
                      <a:r>
                        <a:rPr lang="en-US" dirty="0" smtClean="0"/>
                        <a:t>Total Scholarship</a:t>
                      </a:r>
                      <a:r>
                        <a:rPr lang="en-US" baseline="0" dirty="0" smtClean="0"/>
                        <a:t> Funds Awarded</a:t>
                      </a:r>
                      <a:r>
                        <a:rPr lang="en-US" dirty="0" smtClean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$25,530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0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Management Major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Program Changes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Chaminda Prelis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5" y="3810004"/>
            <a:ext cx="1663065" cy="16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39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Total Credit Requirements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Minimum graduation requirement = </a:t>
            </a:r>
            <a:r>
              <a:rPr lang="en-US" b="1" dirty="0" smtClean="0"/>
              <a:t>120</a:t>
            </a:r>
          </a:p>
          <a:p>
            <a:r>
              <a:rPr lang="en-US" dirty="0" smtClean="0"/>
              <a:t>University Core Classes (including Senior Seminar) = </a:t>
            </a:r>
            <a:r>
              <a:rPr lang="en-US" b="1" dirty="0" smtClean="0"/>
              <a:t>55 </a:t>
            </a:r>
          </a:p>
          <a:p>
            <a:r>
              <a:rPr lang="en-US" dirty="0" smtClean="0"/>
              <a:t>Aviation Management = </a:t>
            </a:r>
            <a:r>
              <a:rPr lang="en-US" b="1" dirty="0" smtClean="0"/>
              <a:t>58 – 63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sz="2800" u="sng" dirty="0" smtClean="0"/>
              <a:t>NOTE</a:t>
            </a:r>
            <a:r>
              <a:rPr lang="en-US" sz="2800" dirty="0" smtClean="0"/>
              <a:t>: Students need to take only 2 additional </a:t>
            </a:r>
            <a:r>
              <a:rPr lang="en-US" sz="2800" dirty="0" err="1" smtClean="0"/>
              <a:t>BAC</a:t>
            </a:r>
            <a:r>
              <a:rPr lang="en-US" sz="2800" dirty="0" smtClean="0"/>
              <a:t> classes to receive a minor in Business Administration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315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Aviation Requirements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Aviation </a:t>
            </a:r>
            <a:r>
              <a:rPr lang="en-US" dirty="0"/>
              <a:t>F</a:t>
            </a:r>
            <a:r>
              <a:rPr lang="en-US" dirty="0" smtClean="0"/>
              <a:t>oundation Courses = </a:t>
            </a:r>
            <a:r>
              <a:rPr lang="en-US" b="1" dirty="0" smtClean="0"/>
              <a:t>31</a:t>
            </a:r>
          </a:p>
          <a:p>
            <a:r>
              <a:rPr lang="en-US" dirty="0" smtClean="0"/>
              <a:t>Business Foundation = </a:t>
            </a:r>
            <a:r>
              <a:rPr lang="en-US" b="1" dirty="0" smtClean="0"/>
              <a:t>21 – 22</a:t>
            </a:r>
          </a:p>
          <a:p>
            <a:r>
              <a:rPr lang="en-US" dirty="0" smtClean="0"/>
              <a:t>Aviation Concentration = </a:t>
            </a:r>
            <a:r>
              <a:rPr lang="en-US" b="1" dirty="0" smtClean="0"/>
              <a:t>6 – 10</a:t>
            </a:r>
          </a:p>
          <a:p>
            <a:pPr lvl="1"/>
            <a:r>
              <a:rPr lang="en-US" dirty="0" smtClean="0"/>
              <a:t>General Aviation Management</a:t>
            </a:r>
          </a:p>
          <a:p>
            <a:pPr lvl="1"/>
            <a:r>
              <a:rPr lang="en-US" dirty="0" smtClean="0"/>
              <a:t>Airline Operations Management</a:t>
            </a:r>
          </a:p>
          <a:p>
            <a:pPr lvl="1"/>
            <a:r>
              <a:rPr lang="en-US" dirty="0" smtClean="0"/>
              <a:t>Air Traffic Management</a:t>
            </a:r>
          </a:p>
          <a:p>
            <a:pPr marL="0" indent="0">
              <a:buNone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27208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Aviation Foundation Courses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err="1" smtClean="0"/>
              <a:t>AVI</a:t>
            </a:r>
            <a:r>
              <a:rPr lang="en-US" sz="2800" dirty="0" smtClean="0"/>
              <a:t> 131 – Basic Ground School</a:t>
            </a:r>
          </a:p>
          <a:p>
            <a:r>
              <a:rPr lang="en-US" sz="2800" dirty="0" err="1" smtClean="0"/>
              <a:t>AVI</a:t>
            </a:r>
            <a:r>
              <a:rPr lang="en-US" sz="2800" dirty="0" smtClean="0"/>
              <a:t> 145 – Safety and Ethics in Aviation</a:t>
            </a:r>
          </a:p>
          <a:p>
            <a:r>
              <a:rPr lang="en-US" sz="2800" dirty="0" err="1" smtClean="0"/>
              <a:t>AVI</a:t>
            </a:r>
            <a:r>
              <a:rPr lang="en-US" sz="2800" dirty="0" smtClean="0"/>
              <a:t> 233 – Air Transportation</a:t>
            </a:r>
          </a:p>
          <a:p>
            <a:r>
              <a:rPr lang="en-US" sz="2800" b="1" dirty="0" err="1" smtClean="0"/>
              <a:t>AVI</a:t>
            </a:r>
            <a:r>
              <a:rPr lang="en-US" sz="2800" b="1" dirty="0" smtClean="0"/>
              <a:t> 322 – Aviation Human Capital &amp; Employee </a:t>
            </a:r>
            <a:r>
              <a:rPr lang="en-US" sz="2800" b="1" dirty="0" err="1" smtClean="0"/>
              <a:t>Mgmt</a:t>
            </a:r>
            <a:endParaRPr lang="en-US" sz="2800" b="1" dirty="0" smtClean="0"/>
          </a:p>
          <a:p>
            <a:r>
              <a:rPr lang="en-US" sz="2800" b="1" dirty="0" err="1" smtClean="0"/>
              <a:t>AVI</a:t>
            </a:r>
            <a:r>
              <a:rPr lang="en-US" sz="2800" b="1" dirty="0" smtClean="0"/>
              <a:t> 333 – Aviation Security &amp; Crisis Management</a:t>
            </a:r>
          </a:p>
          <a:p>
            <a:r>
              <a:rPr lang="en-US" sz="2800" dirty="0" err="1" smtClean="0"/>
              <a:t>AVI</a:t>
            </a:r>
            <a:r>
              <a:rPr lang="en-US" sz="2800" dirty="0" smtClean="0"/>
              <a:t> 337 – Airport Management</a:t>
            </a:r>
          </a:p>
          <a:p>
            <a:r>
              <a:rPr lang="en-US" sz="2800" dirty="0" err="1" smtClean="0"/>
              <a:t>AVI</a:t>
            </a:r>
            <a:r>
              <a:rPr lang="en-US" sz="2800" dirty="0" smtClean="0"/>
              <a:t> 341 – Aviation Law</a:t>
            </a:r>
          </a:p>
          <a:p>
            <a:r>
              <a:rPr lang="en-US" sz="2800" b="1" dirty="0" err="1" smtClean="0"/>
              <a:t>AVI</a:t>
            </a:r>
            <a:r>
              <a:rPr lang="en-US" sz="2800" b="1" dirty="0" smtClean="0"/>
              <a:t> 349 – Aviation Safety Management</a:t>
            </a:r>
          </a:p>
          <a:p>
            <a:r>
              <a:rPr lang="en-US" sz="2800" b="1" dirty="0" err="1" smtClean="0"/>
              <a:t>AVI</a:t>
            </a:r>
            <a:r>
              <a:rPr lang="en-US" sz="2800" b="1" dirty="0" smtClean="0"/>
              <a:t> 444 – Air Transport Economics &amp; Finance</a:t>
            </a:r>
          </a:p>
          <a:p>
            <a:r>
              <a:rPr lang="en-US" sz="2800" dirty="0" smtClean="0"/>
              <a:t>Option of Aviation Internship  or  Washington D.C. Aviation Seminar or Independent Research</a:t>
            </a:r>
          </a:p>
        </p:txBody>
      </p:sp>
    </p:spTree>
    <p:extLst>
      <p:ext uri="{BB962C8B-B14F-4D97-AF65-F5344CB8AC3E}">
        <p14:creationId xmlns:p14="http://schemas.microsoft.com/office/powerpoint/2010/main" val="9803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Business Foundation Courses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BAC</a:t>
            </a:r>
            <a:r>
              <a:rPr lang="en-US" sz="2800" dirty="0" smtClean="0"/>
              <a:t> 120 – Macroeconomics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201 – Principles of Management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241 – Principles of Financial Accounting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242 – Principles of Managerial Accounting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280 – Principles of Marketing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300 – Principles of Finance</a:t>
            </a:r>
          </a:p>
          <a:p>
            <a:r>
              <a:rPr lang="en-US" sz="2800" dirty="0" err="1" smtClean="0"/>
              <a:t>BAC</a:t>
            </a:r>
            <a:r>
              <a:rPr lang="en-US" sz="2800" dirty="0" smtClean="0"/>
              <a:t> 336 – Business Statistics or </a:t>
            </a:r>
            <a:r>
              <a:rPr lang="en-US" sz="2800" dirty="0" err="1" smtClean="0"/>
              <a:t>UDMA</a:t>
            </a:r>
            <a:r>
              <a:rPr lang="en-US" sz="2800" dirty="0" smtClean="0"/>
              <a:t> 150 – Analysis of Functions &amp; Trig</a:t>
            </a:r>
          </a:p>
        </p:txBody>
      </p:sp>
    </p:spTree>
    <p:extLst>
      <p:ext uri="{BB962C8B-B14F-4D97-AF65-F5344CB8AC3E}">
        <p14:creationId xmlns:p14="http://schemas.microsoft.com/office/powerpoint/2010/main" val="31024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Aviation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b="1" dirty="0"/>
              <a:t>GENERAL AVIATION MANAGEMENT</a:t>
            </a:r>
          </a:p>
          <a:p>
            <a:pPr lvl="1"/>
            <a:r>
              <a:rPr lang="it-IT" sz="2400" dirty="0"/>
              <a:t>AVI 344 –  Corporate Aviation (3)</a:t>
            </a:r>
          </a:p>
          <a:p>
            <a:pPr lvl="1"/>
            <a:r>
              <a:rPr lang="it-IT" sz="2400" dirty="0"/>
              <a:t>AVI 348 – Fixed Base Operations (3)</a:t>
            </a:r>
            <a:endParaRPr lang="en-US" sz="2400" dirty="0"/>
          </a:p>
          <a:p>
            <a:pPr lvl="1"/>
            <a:endParaRPr lang="en-US" sz="2400" dirty="0">
              <a:solidFill>
                <a:srgbClr val="FFFF00"/>
              </a:solidFill>
            </a:endParaRPr>
          </a:p>
          <a:p>
            <a:r>
              <a:rPr lang="en-US" sz="2800" b="1" dirty="0"/>
              <a:t>AIRLINE OPERATIONS MANAGEMENT</a:t>
            </a:r>
          </a:p>
          <a:p>
            <a:pPr lvl="1"/>
            <a:r>
              <a:rPr lang="fr-FR" sz="2400" dirty="0"/>
              <a:t>AVI 346 – </a:t>
            </a:r>
            <a:r>
              <a:rPr lang="fr-FR" sz="2400" dirty="0" err="1"/>
              <a:t>Airline</a:t>
            </a:r>
            <a:r>
              <a:rPr lang="fr-FR" sz="2400" dirty="0"/>
              <a:t> Management</a:t>
            </a:r>
          </a:p>
          <a:p>
            <a:pPr lvl="1"/>
            <a:r>
              <a:rPr lang="fr-FR" sz="2400" dirty="0"/>
              <a:t>AVI 445 – International </a:t>
            </a:r>
            <a:r>
              <a:rPr lang="fr-FR" sz="2400" dirty="0" err="1"/>
              <a:t>Airline</a:t>
            </a:r>
            <a:r>
              <a:rPr lang="fr-FR" sz="2400" dirty="0"/>
              <a:t> Management &amp; Operations</a:t>
            </a:r>
          </a:p>
          <a:p>
            <a:pPr lvl="1"/>
            <a:endParaRPr lang="en-US" sz="2400" dirty="0">
              <a:solidFill>
                <a:srgbClr val="FFFF00"/>
              </a:solidFill>
            </a:endParaRPr>
          </a:p>
          <a:p>
            <a:r>
              <a:rPr lang="en-US" sz="2800" b="1" dirty="0"/>
              <a:t>AIR TRAFFIC MANAGEMENT</a:t>
            </a:r>
          </a:p>
          <a:p>
            <a:pPr lvl="1"/>
            <a:r>
              <a:rPr lang="en-US" sz="2400" dirty="0" smtClean="0"/>
              <a:t>AVI </a:t>
            </a:r>
            <a:r>
              <a:rPr lang="en-US" sz="2400" dirty="0"/>
              <a:t>231 – Ground School – Instrument</a:t>
            </a:r>
          </a:p>
          <a:p>
            <a:pPr lvl="1"/>
            <a:r>
              <a:rPr lang="en-US" sz="2400" dirty="0" smtClean="0"/>
              <a:t>AVI </a:t>
            </a:r>
            <a:r>
              <a:rPr lang="en-US" sz="2400" dirty="0"/>
              <a:t>234 – Procedures and National Airspace System</a:t>
            </a:r>
          </a:p>
          <a:p>
            <a:pPr lvl="1"/>
            <a:r>
              <a:rPr lang="en-US" sz="2400" dirty="0" smtClean="0"/>
              <a:t>AVI </a:t>
            </a:r>
            <a:r>
              <a:rPr lang="en-US" sz="2400" dirty="0"/>
              <a:t>404 – Air Traffic Operations and Management</a:t>
            </a:r>
          </a:p>
          <a:p>
            <a:endParaRPr lang="it-IT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08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Program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  <a:solidFill>
            <a:schemeClr val="accent1">
              <a:alpha val="4000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Enrollment overview	</a:t>
            </a:r>
          </a:p>
          <a:p>
            <a:r>
              <a:rPr lang="en-US" dirty="0" smtClean="0"/>
              <a:t>Department graduates &amp; hiring</a:t>
            </a:r>
          </a:p>
          <a:p>
            <a:r>
              <a:rPr lang="en-US" dirty="0" smtClean="0"/>
              <a:t>Inbound class &amp; co-</a:t>
            </a:r>
            <a:r>
              <a:rPr lang="en-US" dirty="0" err="1" smtClean="0"/>
              <a:t>horts</a:t>
            </a:r>
            <a:endParaRPr lang="en-US" dirty="0" smtClean="0"/>
          </a:p>
          <a:p>
            <a:r>
              <a:rPr lang="en-US" dirty="0" smtClean="0"/>
              <a:t>Flight equipment</a:t>
            </a:r>
          </a:p>
          <a:p>
            <a:r>
              <a:rPr lang="en-US" dirty="0" smtClean="0"/>
              <a:t>Scholarships (Honors Convocation)</a:t>
            </a:r>
          </a:p>
          <a:p>
            <a:r>
              <a:rPr lang="en-US" dirty="0" smtClean="0"/>
              <a:t>Non-towered airfield operations</a:t>
            </a:r>
          </a:p>
          <a:p>
            <a:r>
              <a:rPr lang="en-US" dirty="0" smtClean="0"/>
              <a:t>Checklist discipline &amp; the role of the CFI</a:t>
            </a:r>
          </a:p>
          <a:p>
            <a:r>
              <a:rPr lang="en-US" dirty="0" smtClean="0"/>
              <a:t>Flight Team to Nationals</a:t>
            </a:r>
          </a:p>
          <a:p>
            <a:r>
              <a:rPr lang="en-US" dirty="0" smtClean="0"/>
              <a:t>New management program w/ concentrations</a:t>
            </a:r>
          </a:p>
          <a:p>
            <a:r>
              <a:rPr lang="en-US" dirty="0" smtClean="0"/>
              <a:t>New Life Flight certificate program</a:t>
            </a:r>
          </a:p>
          <a:p>
            <a:r>
              <a:rPr lang="en-US" dirty="0" smtClean="0"/>
              <a:t>Breakout sessions</a:t>
            </a:r>
          </a:p>
          <a:p>
            <a:pPr lvl="1"/>
            <a:r>
              <a:rPr lang="en-US" dirty="0" smtClean="0"/>
              <a:t>FO Qualifications</a:t>
            </a:r>
          </a:p>
          <a:p>
            <a:pPr lvl="1"/>
            <a:r>
              <a:rPr lang="en-US" dirty="0" smtClean="0"/>
              <a:t>UAS Program</a:t>
            </a:r>
          </a:p>
          <a:p>
            <a:pPr lvl="1"/>
            <a:r>
              <a:rPr lang="en-US" dirty="0" smtClean="0"/>
              <a:t>MS Aviation	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4419600"/>
            <a:ext cx="2924750" cy="19471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19400"/>
            <a:ext cx="3203310" cy="2135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86"/>
          <a:stretch/>
        </p:blipFill>
        <p:spPr>
          <a:xfrm>
            <a:off x="5029200" y="1676400"/>
            <a:ext cx="256032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4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2050" name="Picture 2" descr="C:\Documents and Settings\KBruggen.DBQ\Local Settings\Temporary Internet Files\Content.IE5\PTBGKH7T\MC9000786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300163" cy="279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Non-Towered Operations</a:t>
            </a:r>
            <a:br>
              <a:rPr lang="en-US" dirty="0" smtClean="0"/>
            </a:br>
            <a:r>
              <a:rPr lang="en-US" dirty="0" smtClean="0"/>
              <a:t>at DBQ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/>
          <a:lstStyle/>
          <a:p>
            <a:r>
              <a:rPr lang="en-US" dirty="0" smtClean="0"/>
              <a:t>Proposed UD procedures</a:t>
            </a:r>
          </a:p>
          <a:p>
            <a:r>
              <a:rPr lang="en-US" dirty="0" smtClean="0"/>
              <a:t>Limitations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Situational awareness</a:t>
            </a:r>
          </a:p>
          <a:p>
            <a:r>
              <a:rPr lang="en-US" dirty="0" smtClean="0"/>
              <a:t>Technology solutions (ADS-B)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62200"/>
            <a:ext cx="3654275" cy="243230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8634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 Qualifications</a:t>
            </a:r>
            <a:br>
              <a:rPr lang="en-US" dirty="0" smtClean="0"/>
            </a:br>
            <a:r>
              <a:rPr lang="en-US" sz="3600" dirty="0" smtClean="0"/>
              <a:t>Breakout </a:t>
            </a:r>
            <a:r>
              <a:rPr lang="en-US" sz="3600" dirty="0"/>
              <a:t>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Multi-Engine Time (50 Hours)</a:t>
            </a:r>
          </a:p>
          <a:p>
            <a:r>
              <a:rPr lang="en-US" dirty="0" smtClean="0"/>
              <a:t>Cross-Country Time (200 Hours)</a:t>
            </a:r>
          </a:p>
          <a:p>
            <a:r>
              <a:rPr lang="en-US" dirty="0" smtClean="0"/>
              <a:t>Time Building – CFI</a:t>
            </a:r>
          </a:p>
          <a:p>
            <a:r>
              <a:rPr lang="en-US" dirty="0" smtClean="0"/>
              <a:t>ATP Written</a:t>
            </a:r>
            <a:endParaRPr lang="en-US" dirty="0"/>
          </a:p>
        </p:txBody>
      </p:sp>
      <p:pic>
        <p:nvPicPr>
          <p:cNvPr id="4098" name="Picture 2" descr="C:\Documents and Settings\KBruggen.DBQ\Local Settings\Temporary Internet Files\Content.IE5\J9R03LBK\MP90043059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71800"/>
            <a:ext cx="3251200" cy="21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KBruggen.DBQ\Local Settings\Temporary Internet Files\Content.IE5\Y5LFDCXA\MP90040095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2926080" cy="19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19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UAS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it fit into our majors?</a:t>
            </a:r>
          </a:p>
          <a:p>
            <a:r>
              <a:rPr lang="en-US" dirty="0" smtClean="0"/>
              <a:t>How much would it cost?</a:t>
            </a:r>
          </a:p>
          <a:p>
            <a:r>
              <a:rPr lang="en-US" dirty="0" smtClean="0"/>
              <a:t>Is there a need?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05200"/>
            <a:ext cx="2000250" cy="28346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343400"/>
            <a:ext cx="1905000" cy="889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1200"/>
            <a:ext cx="2535936" cy="2029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065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Aviation Masters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need?</a:t>
            </a:r>
          </a:p>
          <a:p>
            <a:r>
              <a:rPr lang="en-US" dirty="0" smtClean="0"/>
              <a:t>Do we have the expertise?</a:t>
            </a:r>
          </a:p>
          <a:p>
            <a:r>
              <a:rPr lang="en-US" dirty="0" smtClean="0"/>
              <a:t>PhD required?</a:t>
            </a:r>
          </a:p>
          <a:p>
            <a:r>
              <a:rPr lang="en-US" dirty="0" smtClean="0"/>
              <a:t>Cost effective?</a:t>
            </a:r>
            <a:endParaRPr lang="en-US" dirty="0"/>
          </a:p>
        </p:txBody>
      </p:sp>
      <p:pic>
        <p:nvPicPr>
          <p:cNvPr id="5122" name="Picture 2" descr="C:\Documents and Settings\KBruggen.DBQ\Local Settings\Temporary Internet Files\Content.IE5\Y5LFDCXA\MC90043926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438400"/>
            <a:ext cx="4160520" cy="416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0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Faculty/Board Partnership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Faculty/Staff</a:t>
            </a:r>
          </a:p>
          <a:p>
            <a:r>
              <a:rPr lang="en-US" sz="2400" dirty="0" smtClean="0"/>
              <a:t>Steven Accinelli</a:t>
            </a:r>
          </a:p>
          <a:p>
            <a:r>
              <a:rPr lang="en-US" sz="2400" dirty="0" smtClean="0"/>
              <a:t>Polly Kadolph</a:t>
            </a:r>
          </a:p>
          <a:p>
            <a:r>
              <a:rPr lang="en-US" sz="2400" dirty="0" smtClean="0"/>
              <a:t>Ken Godwin</a:t>
            </a:r>
          </a:p>
          <a:p>
            <a:r>
              <a:rPr lang="en-US" sz="2400" dirty="0" smtClean="0"/>
              <a:t>Chaminda Prelis</a:t>
            </a:r>
          </a:p>
          <a:p>
            <a:r>
              <a:rPr lang="en-US" sz="2400" dirty="0" smtClean="0"/>
              <a:t>Willy Rigdon</a:t>
            </a:r>
          </a:p>
          <a:p>
            <a:r>
              <a:rPr lang="en-US" sz="2400" dirty="0" smtClean="0"/>
              <a:t>Mike Glynn</a:t>
            </a:r>
          </a:p>
          <a:p>
            <a:r>
              <a:rPr lang="en-US" sz="2400" dirty="0" smtClean="0"/>
              <a:t>Brett Ray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352800" y="1600200"/>
            <a:ext cx="5562600" cy="4525963"/>
          </a:xfrm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AAB Member</a:t>
            </a:r>
          </a:p>
          <a:p>
            <a:r>
              <a:rPr lang="en-US" sz="2400" dirty="0" smtClean="0"/>
              <a:t>Mark McClain/Wally Brown/Ted Rebholz</a:t>
            </a:r>
          </a:p>
          <a:p>
            <a:r>
              <a:rPr lang="en-US" sz="2400" dirty="0" smtClean="0"/>
              <a:t>Bryan Hawley</a:t>
            </a:r>
          </a:p>
          <a:p>
            <a:r>
              <a:rPr lang="en-US" sz="2400" dirty="0" smtClean="0"/>
              <a:t>Robert Grierson/Mike Sterenchuk</a:t>
            </a:r>
          </a:p>
          <a:p>
            <a:r>
              <a:rPr lang="en-US" sz="2400" dirty="0" smtClean="0"/>
              <a:t>Heath Miller</a:t>
            </a:r>
          </a:p>
          <a:p>
            <a:r>
              <a:rPr lang="en-US" sz="2400" dirty="0" smtClean="0"/>
              <a:t>Jim Stokes</a:t>
            </a:r>
          </a:p>
          <a:p>
            <a:r>
              <a:rPr lang="en-US" sz="2400" dirty="0" smtClean="0"/>
              <a:t>Barry Brown</a:t>
            </a:r>
          </a:p>
          <a:p>
            <a:r>
              <a:rPr lang="en-US" sz="2400" dirty="0" smtClean="0"/>
              <a:t>Jon </a:t>
            </a:r>
            <a:r>
              <a:rPr lang="en-US" sz="2400" dirty="0" err="1" smtClean="0"/>
              <a:t>Harberts</a:t>
            </a:r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8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Resolutions</a:t>
            </a:r>
            <a:endParaRPr lang="en-US" dirty="0"/>
          </a:p>
        </p:txBody>
      </p:sp>
      <p:pic>
        <p:nvPicPr>
          <p:cNvPr id="6146" name="Picture 2" descr="C:\Documents and Settings\KBruggen.DBQ\Local Settings\Temporary Internet Files\Content.IE5\PTBGKH7T\MC90007874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429000"/>
            <a:ext cx="1596224" cy="217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6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3840162"/>
          </a:xfrm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5300" dirty="0" smtClean="0"/>
              <a:t>Thank You!</a:t>
            </a:r>
            <a:br>
              <a:rPr lang="en-US" sz="53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For your generous contribution of time, talent, and expertise to the University of Dubuque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073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Enrollment By Major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7795041"/>
              </p:ext>
            </p:extLst>
          </p:nvPr>
        </p:nvGraphicFramePr>
        <p:xfrm>
          <a:off x="457200" y="1600200"/>
          <a:ext cx="5638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543462533"/>
              </p:ext>
            </p:extLst>
          </p:nvPr>
        </p:nvGraphicFramePr>
        <p:xfrm>
          <a:off x="6172200" y="2209800"/>
          <a:ext cx="2667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73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7696200" cy="11620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400" b="0" dirty="0" smtClean="0"/>
              <a:t>Department Graduates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b="0" dirty="0" smtClean="0"/>
              <a:t>2011/2012 Academic Year</a:t>
            </a:r>
            <a:endParaRPr lang="en-US" sz="28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4104788" cy="2763223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257800" y="2057400"/>
            <a:ext cx="3008313" cy="3352800"/>
          </a:xfrm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43 Graduates by program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21 Management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22 Flight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8 Double majors (AVI, FLI, BAC)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009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dirty="0" smtClean="0"/>
              <a:t>Department Graduates</a:t>
            </a:r>
            <a:br>
              <a:rPr lang="en-US" dirty="0" smtClean="0"/>
            </a:br>
            <a:r>
              <a:rPr lang="en-US" sz="2200" dirty="0" smtClean="0"/>
              <a:t>2011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100% of Management grads employed</a:t>
            </a:r>
          </a:p>
          <a:p>
            <a:r>
              <a:rPr lang="en-US" dirty="0" smtClean="0"/>
              <a:t>88% of Flight grads employed</a:t>
            </a:r>
          </a:p>
          <a:p>
            <a:r>
              <a:rPr lang="en-US" dirty="0" smtClean="0"/>
              <a:t>National average for college grads – 56.3% unemployed or underemployed</a:t>
            </a:r>
          </a:p>
          <a:p>
            <a:r>
              <a:rPr lang="en-US" dirty="0" smtClean="0"/>
              <a:t>National average salary $27,000 </a:t>
            </a:r>
          </a:p>
          <a:p>
            <a:r>
              <a:rPr lang="en-US" dirty="0" smtClean="0"/>
              <a:t>UD grad </a:t>
            </a:r>
            <a:r>
              <a:rPr lang="en-US" dirty="0" err="1" smtClean="0"/>
              <a:t>avg</a:t>
            </a:r>
            <a:r>
              <a:rPr lang="en-US" dirty="0" smtClean="0"/>
              <a:t> salary $24,800 Management</a:t>
            </a:r>
          </a:p>
          <a:p>
            <a:r>
              <a:rPr lang="en-US" dirty="0" smtClean="0"/>
              <a:t>UD grad </a:t>
            </a:r>
            <a:r>
              <a:rPr lang="en-US" dirty="0" err="1" smtClean="0"/>
              <a:t>avg</a:t>
            </a:r>
            <a:r>
              <a:rPr lang="en-US" dirty="0" smtClean="0"/>
              <a:t> salary $27,800 Flight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775101"/>
            <a:ext cx="2857500" cy="1901907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484" y="4153852"/>
            <a:ext cx="2857500" cy="2143125"/>
          </a:xfrm>
        </p:spPr>
      </p:pic>
    </p:spTree>
    <p:extLst>
      <p:ext uri="{BB962C8B-B14F-4D97-AF65-F5344CB8AC3E}">
        <p14:creationId xmlns:p14="http://schemas.microsoft.com/office/powerpoint/2010/main" val="38986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Hiring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</a:p>
          <a:p>
            <a:r>
              <a:rPr lang="en-US" dirty="0" smtClean="0"/>
              <a:t>Positioning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232" y="2714244"/>
            <a:ext cx="1621536" cy="1429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CF7F3"/>
              </a:clrFrom>
              <a:clrTo>
                <a:srgbClr val="FCF7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942" y="4527098"/>
            <a:ext cx="1231900" cy="279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92" y="5105400"/>
            <a:ext cx="2286000" cy="1181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82365"/>
            <a:ext cx="2417445" cy="142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EDEBEC"/>
              </a:clrFrom>
              <a:clrTo>
                <a:srgbClr val="EDEB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32" y="2326551"/>
            <a:ext cx="1417320" cy="342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682365"/>
            <a:ext cx="2743200" cy="1346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02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dirty="0" smtClean="0"/>
              <a:t>Training Fleet</a:t>
            </a:r>
            <a:br>
              <a:rPr lang="en-US" dirty="0" smtClean="0"/>
            </a:br>
            <a:r>
              <a:rPr lang="en-US" sz="2700" dirty="0" smtClean="0"/>
              <a:t>AY 2012/13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515101"/>
              </p:ext>
            </p:extLst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Aircraft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Age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Total Time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11 C172 SP (G-1000)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1745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 C172R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10.8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4094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 TB20 (Trinidad)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14.3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3875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PA44 (Seminole)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3025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3" b="31211"/>
          <a:stretch/>
        </p:blipFill>
        <p:spPr>
          <a:xfrm>
            <a:off x="1371600" y="3505200"/>
            <a:ext cx="640080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78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0" y="1600200"/>
            <a:ext cx="4800600" cy="4525963"/>
          </a:xfrm>
          <a:solidFill>
            <a:schemeClr val="bg1">
              <a:alpha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dirty="0" smtClean="0"/>
              <a:t>AST FTD Hawk 201 (2000)</a:t>
            </a:r>
          </a:p>
          <a:p>
            <a:r>
              <a:rPr lang="en-US" dirty="0" smtClean="0"/>
              <a:t>Frasca AATD (2008)</a:t>
            </a:r>
          </a:p>
          <a:p>
            <a:r>
              <a:rPr lang="en-US" dirty="0" smtClean="0"/>
              <a:t>Redbird AATD (2009)</a:t>
            </a:r>
          </a:p>
          <a:p>
            <a:r>
              <a:rPr lang="en-US" dirty="0" smtClean="0"/>
              <a:t>2 Redbird BATD (2011)</a:t>
            </a:r>
          </a:p>
          <a:p>
            <a:pPr lvl="1"/>
            <a:r>
              <a:rPr lang="en-US" dirty="0" smtClean="0"/>
              <a:t>Flight Center</a:t>
            </a:r>
          </a:p>
          <a:p>
            <a:pPr lvl="1"/>
            <a:r>
              <a:rPr lang="en-US" dirty="0" smtClean="0"/>
              <a:t>Library</a:t>
            </a:r>
          </a:p>
          <a:p>
            <a:r>
              <a:rPr lang="en-US" dirty="0" err="1" smtClean="0"/>
              <a:t>Aerosim</a:t>
            </a:r>
            <a:r>
              <a:rPr lang="en-US" dirty="0" smtClean="0"/>
              <a:t> CRJ 200 FTD (2012</a:t>
            </a:r>
            <a:r>
              <a:rPr lang="en-US" dirty="0"/>
              <a:t>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>
          <a:xfrm>
            <a:off x="1143000" y="1554480"/>
            <a:ext cx="2438400" cy="16459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26876" r="-8438" b="-28129"/>
          <a:stretch/>
        </p:blipFill>
        <p:spPr>
          <a:xfrm>
            <a:off x="1188720" y="4876800"/>
            <a:ext cx="3251200" cy="246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7" t="14625" r="13440" b="21625"/>
          <a:stretch/>
        </p:blipFill>
        <p:spPr>
          <a:xfrm>
            <a:off x="152400" y="3276600"/>
            <a:ext cx="2834640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45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Checklist Discipline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Usage</a:t>
            </a:r>
          </a:p>
          <a:p>
            <a:r>
              <a:rPr lang="en-US" dirty="0" smtClean="0"/>
              <a:t>CFI role</a:t>
            </a:r>
          </a:p>
          <a:p>
            <a:r>
              <a:rPr lang="en-US" dirty="0" smtClean="0"/>
              <a:t>Training practices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86200"/>
            <a:ext cx="3072384" cy="23042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34443"/>
            <a:ext cx="3680156" cy="24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677</TotalTime>
  <Words>704</Words>
  <Application>Microsoft Office PowerPoint</Application>
  <PresentationFormat>On-screen Show (4:3)</PresentationFormat>
  <Paragraphs>215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Welcome</vt:lpstr>
      <vt:lpstr>Program Highlights</vt:lpstr>
      <vt:lpstr>Enrollment By Major</vt:lpstr>
      <vt:lpstr>Department Graduates 2011/2012 Academic Year</vt:lpstr>
      <vt:lpstr>Department Graduates 2011 Data</vt:lpstr>
      <vt:lpstr>Hiring</vt:lpstr>
      <vt:lpstr>Training Fleet AY 2012/13</vt:lpstr>
      <vt:lpstr>Simulation</vt:lpstr>
      <vt:lpstr>Checklist Discipline</vt:lpstr>
      <vt:lpstr>Flight Team Nationals</vt:lpstr>
      <vt:lpstr>LIFE Flight Certificate Program</vt:lpstr>
      <vt:lpstr>Inbound Class</vt:lpstr>
      <vt:lpstr>Scholarships</vt:lpstr>
      <vt:lpstr>Management Major</vt:lpstr>
      <vt:lpstr>Total Credit Requirements</vt:lpstr>
      <vt:lpstr>Aviation Requirements</vt:lpstr>
      <vt:lpstr>Aviation Foundation Courses</vt:lpstr>
      <vt:lpstr>Business Foundation Courses</vt:lpstr>
      <vt:lpstr>Aviation Concentrations</vt:lpstr>
      <vt:lpstr>Questions?</vt:lpstr>
      <vt:lpstr>Non-Towered Operations at DBQ</vt:lpstr>
      <vt:lpstr>FO Qualifications Breakout Session</vt:lpstr>
      <vt:lpstr>UAS Program</vt:lpstr>
      <vt:lpstr>Aviation Masters</vt:lpstr>
      <vt:lpstr>Faculty/Board Partnership</vt:lpstr>
      <vt:lpstr>Resolutions</vt:lpstr>
      <vt:lpstr>Thank You!  For your generous contribution of time, talent, and expertise to the University of Dubuque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/>
  <cp:lastModifiedBy>KBruggen</cp:lastModifiedBy>
  <cp:revision>53</cp:revision>
  <cp:lastPrinted>2013-04-18T20:12:53Z</cp:lastPrinted>
  <dcterms:created xsi:type="dcterms:W3CDTF">2006-08-16T00:00:00Z</dcterms:created>
  <dcterms:modified xsi:type="dcterms:W3CDTF">2013-04-18T20:39:53Z</dcterms:modified>
</cp:coreProperties>
</file>